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8" r:id="rId3"/>
    <p:sldId id="259" r:id="rId4"/>
    <p:sldId id="260"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B797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5994" autoAdjust="0"/>
  </p:normalViewPr>
  <p:slideViewPr>
    <p:cSldViewPr snapToGrid="0">
      <p:cViewPr varScale="1">
        <p:scale>
          <a:sx n="44" d="100"/>
          <a:sy n="44" d="100"/>
        </p:scale>
        <p:origin x="1872" y="26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810DD7-E71D-4051-B050-2C330FC953F8}" type="datetimeFigureOut">
              <a:rPr lang="en-US" smtClean="0"/>
              <a:t>9/28/2025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D29652-752B-437B-89E0-36A61B776DC6}" type="slidenum">
              <a:rPr lang="en-US" smtClean="0"/>
              <a:t>‹#›</a:t>
            </a:fld>
            <a:endParaRPr lang="en-US"/>
          </a:p>
        </p:txBody>
      </p:sp>
    </p:spTree>
    <p:extLst>
      <p:ext uri="{BB962C8B-B14F-4D97-AF65-F5344CB8AC3E}">
        <p14:creationId xmlns:p14="http://schemas.microsoft.com/office/powerpoint/2010/main" val="250055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Paul reasoned with Felix of righteousness, self-control, and the coming judgment, Felix was alarmed.  Why was he alarmed about these things?  Are we alarmed about them too?  Felix was alarmed, but he didn’t change and he wasn’t saved. Was he alarmed enough?  Are we? </a:t>
            </a:r>
          </a:p>
        </p:txBody>
      </p:sp>
      <p:sp>
        <p:nvSpPr>
          <p:cNvPr id="4" name="Slide Number Placeholder 3"/>
          <p:cNvSpPr>
            <a:spLocks noGrp="1"/>
          </p:cNvSpPr>
          <p:nvPr>
            <p:ph type="sldNum" sz="quarter" idx="5"/>
          </p:nvPr>
        </p:nvSpPr>
        <p:spPr/>
        <p:txBody>
          <a:bodyPr/>
          <a:lstStyle/>
          <a:p>
            <a:fld id="{E4D29652-752B-437B-89E0-36A61B776DC6}" type="slidenum">
              <a:rPr lang="en-US" smtClean="0"/>
              <a:t>1</a:t>
            </a:fld>
            <a:endParaRPr lang="en-US"/>
          </a:p>
        </p:txBody>
      </p:sp>
    </p:spTree>
    <p:extLst>
      <p:ext uri="{BB962C8B-B14F-4D97-AF65-F5344CB8AC3E}">
        <p14:creationId xmlns:p14="http://schemas.microsoft.com/office/powerpoint/2010/main" val="2505806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67672F-11F1-415B-BE7A-9E9616C2466B}" type="datetimeFigureOut">
              <a:rPr lang="en-US" smtClean="0"/>
              <a:t>9/28/2025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81AC8-41FF-4B2B-AFC8-AF930714DDC4}" type="slidenum">
              <a:rPr lang="en-US" smtClean="0"/>
              <a:t>‹#›</a:t>
            </a:fld>
            <a:endParaRPr lang="en-US"/>
          </a:p>
        </p:txBody>
      </p:sp>
    </p:spTree>
    <p:extLst>
      <p:ext uri="{BB962C8B-B14F-4D97-AF65-F5344CB8AC3E}">
        <p14:creationId xmlns:p14="http://schemas.microsoft.com/office/powerpoint/2010/main" val="687005993"/>
      </p:ext>
    </p:extLst>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67672F-11F1-415B-BE7A-9E9616C2466B}" type="datetimeFigureOut">
              <a:rPr lang="en-US" smtClean="0"/>
              <a:t>9/28/2025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81AC8-41FF-4B2B-AFC8-AF930714DDC4}" type="slidenum">
              <a:rPr lang="en-US" smtClean="0"/>
              <a:t>‹#›</a:t>
            </a:fld>
            <a:endParaRPr lang="en-US"/>
          </a:p>
        </p:txBody>
      </p:sp>
    </p:spTree>
    <p:extLst>
      <p:ext uri="{BB962C8B-B14F-4D97-AF65-F5344CB8AC3E}">
        <p14:creationId xmlns:p14="http://schemas.microsoft.com/office/powerpoint/2010/main" val="1383364940"/>
      </p:ext>
    </p:extLst>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67672F-11F1-415B-BE7A-9E9616C2466B}" type="datetimeFigureOut">
              <a:rPr lang="en-US" smtClean="0"/>
              <a:t>9/28/2025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81AC8-41FF-4B2B-AFC8-AF930714DDC4}" type="slidenum">
              <a:rPr lang="en-US" smtClean="0"/>
              <a:t>‹#›</a:t>
            </a:fld>
            <a:endParaRPr lang="en-US"/>
          </a:p>
        </p:txBody>
      </p:sp>
    </p:spTree>
    <p:extLst>
      <p:ext uri="{BB962C8B-B14F-4D97-AF65-F5344CB8AC3E}">
        <p14:creationId xmlns:p14="http://schemas.microsoft.com/office/powerpoint/2010/main" val="738832350"/>
      </p:ext>
    </p:extLst>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67672F-11F1-415B-BE7A-9E9616C2466B}" type="datetimeFigureOut">
              <a:rPr lang="en-US" smtClean="0"/>
              <a:t>9/28/2025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81AC8-41FF-4B2B-AFC8-AF930714DDC4}" type="slidenum">
              <a:rPr lang="en-US" smtClean="0"/>
              <a:t>‹#›</a:t>
            </a:fld>
            <a:endParaRPr lang="en-US"/>
          </a:p>
        </p:txBody>
      </p:sp>
    </p:spTree>
    <p:extLst>
      <p:ext uri="{BB962C8B-B14F-4D97-AF65-F5344CB8AC3E}">
        <p14:creationId xmlns:p14="http://schemas.microsoft.com/office/powerpoint/2010/main" val="2224769506"/>
      </p:ext>
    </p:extLst>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67672F-11F1-415B-BE7A-9E9616C2466B}" type="datetimeFigureOut">
              <a:rPr lang="en-US" smtClean="0"/>
              <a:t>9/28/2025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81AC8-41FF-4B2B-AFC8-AF930714DDC4}" type="slidenum">
              <a:rPr lang="en-US" smtClean="0"/>
              <a:t>‹#›</a:t>
            </a:fld>
            <a:endParaRPr lang="en-US"/>
          </a:p>
        </p:txBody>
      </p:sp>
    </p:spTree>
    <p:extLst>
      <p:ext uri="{BB962C8B-B14F-4D97-AF65-F5344CB8AC3E}">
        <p14:creationId xmlns:p14="http://schemas.microsoft.com/office/powerpoint/2010/main" val="2477032882"/>
      </p:ext>
    </p:extLst>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67672F-11F1-415B-BE7A-9E9616C2466B}" type="datetimeFigureOut">
              <a:rPr lang="en-US" smtClean="0"/>
              <a:t>9/28/2025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B81AC8-41FF-4B2B-AFC8-AF930714DDC4}" type="slidenum">
              <a:rPr lang="en-US" smtClean="0"/>
              <a:t>‹#›</a:t>
            </a:fld>
            <a:endParaRPr lang="en-US"/>
          </a:p>
        </p:txBody>
      </p:sp>
    </p:spTree>
    <p:extLst>
      <p:ext uri="{BB962C8B-B14F-4D97-AF65-F5344CB8AC3E}">
        <p14:creationId xmlns:p14="http://schemas.microsoft.com/office/powerpoint/2010/main" val="1701393073"/>
      </p:ext>
    </p:extLst>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67672F-11F1-415B-BE7A-9E9616C2466B}" type="datetimeFigureOut">
              <a:rPr lang="en-US" smtClean="0"/>
              <a:t>9/28/2025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B81AC8-41FF-4B2B-AFC8-AF930714DDC4}" type="slidenum">
              <a:rPr lang="en-US" smtClean="0"/>
              <a:t>‹#›</a:t>
            </a:fld>
            <a:endParaRPr lang="en-US"/>
          </a:p>
        </p:txBody>
      </p:sp>
    </p:spTree>
    <p:extLst>
      <p:ext uri="{BB962C8B-B14F-4D97-AF65-F5344CB8AC3E}">
        <p14:creationId xmlns:p14="http://schemas.microsoft.com/office/powerpoint/2010/main" val="4030168081"/>
      </p:ext>
    </p:extLst>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67672F-11F1-415B-BE7A-9E9616C2466B}" type="datetimeFigureOut">
              <a:rPr lang="en-US" smtClean="0"/>
              <a:t>9/28/2025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B81AC8-41FF-4B2B-AFC8-AF930714DDC4}" type="slidenum">
              <a:rPr lang="en-US" smtClean="0"/>
              <a:t>‹#›</a:t>
            </a:fld>
            <a:endParaRPr lang="en-US"/>
          </a:p>
        </p:txBody>
      </p:sp>
    </p:spTree>
    <p:extLst>
      <p:ext uri="{BB962C8B-B14F-4D97-AF65-F5344CB8AC3E}">
        <p14:creationId xmlns:p14="http://schemas.microsoft.com/office/powerpoint/2010/main" val="4147602329"/>
      </p:ext>
    </p:extLst>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67672F-11F1-415B-BE7A-9E9616C2466B}" type="datetimeFigureOut">
              <a:rPr lang="en-US" smtClean="0"/>
              <a:t>9/28/2025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B81AC8-41FF-4B2B-AFC8-AF930714DDC4}" type="slidenum">
              <a:rPr lang="en-US" smtClean="0"/>
              <a:t>‹#›</a:t>
            </a:fld>
            <a:endParaRPr lang="en-US"/>
          </a:p>
        </p:txBody>
      </p:sp>
    </p:spTree>
    <p:extLst>
      <p:ext uri="{BB962C8B-B14F-4D97-AF65-F5344CB8AC3E}">
        <p14:creationId xmlns:p14="http://schemas.microsoft.com/office/powerpoint/2010/main" val="824246507"/>
      </p:ext>
    </p:extLst>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67672F-11F1-415B-BE7A-9E9616C2466B}" type="datetimeFigureOut">
              <a:rPr lang="en-US" smtClean="0"/>
              <a:t>9/28/2025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B81AC8-41FF-4B2B-AFC8-AF930714DDC4}" type="slidenum">
              <a:rPr lang="en-US" smtClean="0"/>
              <a:t>‹#›</a:t>
            </a:fld>
            <a:endParaRPr lang="en-US"/>
          </a:p>
        </p:txBody>
      </p:sp>
    </p:spTree>
    <p:extLst>
      <p:ext uri="{BB962C8B-B14F-4D97-AF65-F5344CB8AC3E}">
        <p14:creationId xmlns:p14="http://schemas.microsoft.com/office/powerpoint/2010/main" val="1947795603"/>
      </p:ext>
    </p:extLst>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67672F-11F1-415B-BE7A-9E9616C2466B}" type="datetimeFigureOut">
              <a:rPr lang="en-US" smtClean="0"/>
              <a:t>9/28/2025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B81AC8-41FF-4B2B-AFC8-AF930714DDC4}" type="slidenum">
              <a:rPr lang="en-US" smtClean="0"/>
              <a:t>‹#›</a:t>
            </a:fld>
            <a:endParaRPr lang="en-US"/>
          </a:p>
        </p:txBody>
      </p:sp>
    </p:spTree>
    <p:extLst>
      <p:ext uri="{BB962C8B-B14F-4D97-AF65-F5344CB8AC3E}">
        <p14:creationId xmlns:p14="http://schemas.microsoft.com/office/powerpoint/2010/main" val="1199742417"/>
      </p:ext>
    </p:extLst>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467672F-11F1-415B-BE7A-9E9616C2466B}" type="datetimeFigureOut">
              <a:rPr lang="en-US" smtClean="0"/>
              <a:t>9/28/2025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FB81AC8-41FF-4B2B-AFC8-AF930714DDC4}" type="slidenum">
              <a:rPr lang="en-US" smtClean="0"/>
              <a:t>‹#›</a:t>
            </a:fld>
            <a:endParaRPr lang="en-US"/>
          </a:p>
        </p:txBody>
      </p:sp>
    </p:spTree>
    <p:extLst>
      <p:ext uri="{BB962C8B-B14F-4D97-AF65-F5344CB8AC3E}">
        <p14:creationId xmlns:p14="http://schemas.microsoft.com/office/powerpoint/2010/main" val="38107363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A292AEA-2528-46C0-B426-95822B614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8B7B198-E4DF-43CD-AD8C-199884323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2" name="Freeform: Shape 11">
            <a:extLst>
              <a:ext uri="{FF2B5EF4-FFF2-40B4-BE49-F238E27FC236}">
                <a16:creationId xmlns:a16="http://schemas.microsoft.com/office/drawing/2014/main" id="{2BE67753-EA0E-4819-8D22-0B6600CF7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2700" y="3984"/>
            <a:ext cx="7032474"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D76D63AC-0421-45EC-B383-E79A61A78C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7550" y="3985"/>
            <a:ext cx="7329573" cy="6858000"/>
            <a:chOff x="1303402" y="36937"/>
            <a:chExt cx="9772765" cy="6858000"/>
          </a:xfrm>
          <a:solidFill>
            <a:schemeClr val="bg1">
              <a:alpha val="30000"/>
            </a:schemeClr>
          </a:solidFill>
        </p:grpSpPr>
        <p:sp>
          <p:nvSpPr>
            <p:cNvPr id="15" name="Freeform: Shape 14">
              <a:extLst>
                <a:ext uri="{FF2B5EF4-FFF2-40B4-BE49-F238E27FC236}">
                  <a16:creationId xmlns:a16="http://schemas.microsoft.com/office/drawing/2014/main" id="{B997A32E-7032-4107-9C8B-99DB59EDD5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943BB27F-1470-42CA-91FF-D94BC691C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E997B002-17FD-47B3-A06A-76802FE15C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E401EA35-9D2E-43B7-860F-EBB8A6C3E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F8C44827-3D81-4FF9-B4A5-5650D1B20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F613D97F-F6DF-4D32-AD91-209A80E7A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82B0ED5C-927D-4C5F-8F27-1B403820B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Title 1">
            <a:extLst>
              <a:ext uri="{FF2B5EF4-FFF2-40B4-BE49-F238E27FC236}">
                <a16:creationId xmlns:a16="http://schemas.microsoft.com/office/drawing/2014/main" id="{CE15982E-C3FC-CF18-F687-F38093BB0E14}"/>
              </a:ext>
            </a:extLst>
          </p:cNvPr>
          <p:cNvSpPr>
            <a:spLocks noGrp="1"/>
          </p:cNvSpPr>
          <p:nvPr>
            <p:ph type="ctrTitle"/>
          </p:nvPr>
        </p:nvSpPr>
        <p:spPr>
          <a:xfrm>
            <a:off x="2419162" y="938534"/>
            <a:ext cx="4305445" cy="2727552"/>
          </a:xfrm>
        </p:spPr>
        <p:txBody>
          <a:bodyPr anchor="b">
            <a:normAutofit/>
          </a:bodyPr>
          <a:lstStyle/>
          <a:p>
            <a:r>
              <a:rPr lang="en-US" sz="7200" b="1" dirty="0">
                <a:solidFill>
                  <a:schemeClr val="tx2"/>
                </a:solidFill>
              </a:rPr>
              <a:t>Felix Was Alarmed</a:t>
            </a:r>
          </a:p>
        </p:txBody>
      </p:sp>
      <p:sp>
        <p:nvSpPr>
          <p:cNvPr id="3" name="Subtitle 2">
            <a:extLst>
              <a:ext uri="{FF2B5EF4-FFF2-40B4-BE49-F238E27FC236}">
                <a16:creationId xmlns:a16="http://schemas.microsoft.com/office/drawing/2014/main" id="{541A3A32-61B9-F9FD-6609-0B40977F4B8E}"/>
              </a:ext>
            </a:extLst>
          </p:cNvPr>
          <p:cNvSpPr>
            <a:spLocks noGrp="1"/>
          </p:cNvSpPr>
          <p:nvPr>
            <p:ph type="subTitle" idx="1"/>
          </p:nvPr>
        </p:nvSpPr>
        <p:spPr>
          <a:xfrm>
            <a:off x="2383654" y="3666086"/>
            <a:ext cx="4506686" cy="1576253"/>
          </a:xfrm>
        </p:spPr>
        <p:txBody>
          <a:bodyPr>
            <a:normAutofit/>
          </a:bodyPr>
          <a:lstStyle/>
          <a:p>
            <a:r>
              <a:rPr lang="en-US" sz="3600" i="1" dirty="0">
                <a:solidFill>
                  <a:schemeClr val="tx2"/>
                </a:solidFill>
                <a:effectLst>
                  <a:outerShdw blurRad="38100" dist="38100" dir="2700000" algn="tl">
                    <a:srgbClr val="000000">
                      <a:alpha val="43137"/>
                    </a:srgbClr>
                  </a:outerShdw>
                </a:effectLst>
              </a:rPr>
              <a:t>But he wasn’t saved</a:t>
            </a:r>
            <a:endParaRPr lang="en-US" sz="3600" dirty="0">
              <a:solidFill>
                <a:schemeClr val="tx2"/>
              </a:solidFill>
            </a:endParaRPr>
          </a:p>
          <a:p>
            <a:r>
              <a:rPr lang="en-US" sz="2800" dirty="0">
                <a:solidFill>
                  <a:schemeClr val="tx2"/>
                </a:solidFill>
              </a:rPr>
              <a:t>(Acts 24:24-26)</a:t>
            </a:r>
          </a:p>
        </p:txBody>
      </p:sp>
      <p:grpSp>
        <p:nvGrpSpPr>
          <p:cNvPr id="23" name="Group 22">
            <a:extLst>
              <a:ext uri="{FF2B5EF4-FFF2-40B4-BE49-F238E27FC236}">
                <a16:creationId xmlns:a16="http://schemas.microsoft.com/office/drawing/2014/main" id="{87F87F1B-42BA-4AC7-A4E2-41544DDB2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4155"/>
            <a:ext cx="1886210" cy="2174333"/>
            <a:chOff x="-305" y="-4155"/>
            <a:chExt cx="2514948" cy="2174333"/>
          </a:xfrm>
        </p:grpSpPr>
        <p:sp>
          <p:nvSpPr>
            <p:cNvPr id="24" name="Freeform: Shape 23">
              <a:extLst>
                <a:ext uri="{FF2B5EF4-FFF2-40B4-BE49-F238E27FC236}">
                  <a16:creationId xmlns:a16="http://schemas.microsoft.com/office/drawing/2014/main" id="{68B53067-4E48-4E71-A6A9-A8CAABAFB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06D1A0D3-4BB8-41D9-9CE7-2884C83F44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81E20F06-3B09-4B89-A36B-AB8BFBCCA5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7" name="Freeform: Shape 26">
              <a:extLst>
                <a:ext uri="{FF2B5EF4-FFF2-40B4-BE49-F238E27FC236}">
                  <a16:creationId xmlns:a16="http://schemas.microsoft.com/office/drawing/2014/main" id="{DAE6C3D7-7D5B-4926-877D-45F117BB6B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9" name="Group 28">
            <a:extLst>
              <a:ext uri="{FF2B5EF4-FFF2-40B4-BE49-F238E27FC236}">
                <a16:creationId xmlns:a16="http://schemas.microsoft.com/office/drawing/2014/main" id="{967346A5-7569-4F15-AB5D-BE3DADF192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7264295" y="4683666"/>
            <a:ext cx="1886211" cy="2174333"/>
            <a:chOff x="-305" y="-4155"/>
            <a:chExt cx="2514948" cy="2174333"/>
          </a:xfrm>
        </p:grpSpPr>
        <p:sp>
          <p:nvSpPr>
            <p:cNvPr id="30" name="Freeform: Shape 29">
              <a:extLst>
                <a:ext uri="{FF2B5EF4-FFF2-40B4-BE49-F238E27FC236}">
                  <a16:creationId xmlns:a16="http://schemas.microsoft.com/office/drawing/2014/main" id="{E1951533-A568-4765-AB1F-F71D9AFDE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A7214F52-4F3F-4C96-A62E-F1401D6C04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023146A1-291C-4FA0-AB5B-EB04D4239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3" name="Freeform: Shape 32">
              <a:extLst>
                <a:ext uri="{FF2B5EF4-FFF2-40B4-BE49-F238E27FC236}">
                  <a16:creationId xmlns:a16="http://schemas.microsoft.com/office/drawing/2014/main" id="{62977932-2B03-4899-8306-5002CEE68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117915696"/>
      </p:ext>
    </p:extLst>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0DB704B-247C-5E90-6E15-A9E6780D2A10}"/>
            </a:ext>
          </a:extLst>
        </p:cNvPr>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1" name="Group 30">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8323" y="3985"/>
            <a:ext cx="7329573" cy="6858000"/>
            <a:chOff x="1303402" y="3985"/>
            <a:chExt cx="9772765" cy="6858000"/>
          </a:xfrm>
        </p:grpSpPr>
        <p:sp>
          <p:nvSpPr>
            <p:cNvPr id="32" name="Freeform: Shape 31">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Freeform: Shape 32">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Freeform: Shape 33">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5" name="Freeform: Shape 34">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6" name="Freeform: Shape 35">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37" name="Freeform: Shape 36">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37">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60D3C4DD-B0CD-A3CC-978C-669D660114E1}"/>
              </a:ext>
            </a:extLst>
          </p:cNvPr>
          <p:cNvSpPr>
            <a:spLocks noGrp="1"/>
          </p:cNvSpPr>
          <p:nvPr>
            <p:ph type="title"/>
          </p:nvPr>
        </p:nvSpPr>
        <p:spPr>
          <a:xfrm>
            <a:off x="1522959" y="364244"/>
            <a:ext cx="5809621" cy="1837349"/>
          </a:xfrm>
        </p:spPr>
        <p:txBody>
          <a:bodyPr anchor="ctr">
            <a:normAutofit/>
          </a:bodyPr>
          <a:lstStyle/>
          <a:p>
            <a:pPr algn="ctr"/>
            <a:r>
              <a:rPr lang="en-US" sz="3100" i="1" dirty="0">
                <a:solidFill>
                  <a:schemeClr val="tx2"/>
                </a:solidFill>
                <a:effectLst>
                  <a:outerShdw blurRad="38100" dist="38100" dir="2700000" algn="tl">
                    <a:srgbClr val="000000">
                      <a:alpha val="43137"/>
                    </a:srgbClr>
                  </a:outerShdw>
                </a:effectLst>
              </a:rPr>
              <a:t>Felix was alarmed…</a:t>
            </a:r>
            <a:br>
              <a:rPr lang="en-US" sz="3100" dirty="0">
                <a:solidFill>
                  <a:schemeClr val="tx2"/>
                </a:solidFill>
              </a:rPr>
            </a:br>
            <a:r>
              <a:rPr lang="en-US" sz="4000" b="1" dirty="0">
                <a:solidFill>
                  <a:schemeClr val="tx2"/>
                </a:solidFill>
              </a:rPr>
              <a:t>Because Paul Reasoned of Righteousness</a:t>
            </a:r>
            <a:endParaRPr lang="en-US" sz="3100" b="1" dirty="0">
              <a:solidFill>
                <a:schemeClr val="tx2"/>
              </a:solidFill>
            </a:endParaRPr>
          </a:p>
        </p:txBody>
      </p:sp>
      <p:sp>
        <p:nvSpPr>
          <p:cNvPr id="3" name="Content Placeholder 2">
            <a:extLst>
              <a:ext uri="{FF2B5EF4-FFF2-40B4-BE49-F238E27FC236}">
                <a16:creationId xmlns:a16="http://schemas.microsoft.com/office/drawing/2014/main" id="{EFEDB2FC-C92A-FF08-A919-94A4A18A90DC}"/>
              </a:ext>
            </a:extLst>
          </p:cNvPr>
          <p:cNvSpPr>
            <a:spLocks noGrp="1"/>
          </p:cNvSpPr>
          <p:nvPr>
            <p:ph idx="1"/>
          </p:nvPr>
        </p:nvSpPr>
        <p:spPr>
          <a:xfrm>
            <a:off x="1428517" y="2201593"/>
            <a:ext cx="6050095" cy="4133893"/>
          </a:xfrm>
          <a:solidFill>
            <a:schemeClr val="bg1">
              <a:alpha val="44000"/>
            </a:schemeClr>
          </a:solidFill>
        </p:spPr>
        <p:txBody>
          <a:bodyPr anchor="t">
            <a:normAutofit/>
          </a:bodyPr>
          <a:lstStyle/>
          <a:p>
            <a:pPr marL="0" indent="0" algn="ctr">
              <a:buNone/>
            </a:pPr>
            <a:r>
              <a:rPr lang="en-US" sz="3000" b="1" dirty="0">
                <a:solidFill>
                  <a:schemeClr val="tx2"/>
                </a:solidFill>
              </a:rPr>
              <a:t>Righteousness is expressed                 by God's law </a:t>
            </a:r>
            <a:r>
              <a:rPr lang="en-US" sz="3000" dirty="0">
                <a:solidFill>
                  <a:schemeClr val="tx2"/>
                </a:solidFill>
              </a:rPr>
              <a:t>(1 John 3:4;                  Psalm 119:142; Romans 7:12).</a:t>
            </a:r>
          </a:p>
          <a:p>
            <a:pPr marL="0" indent="0" algn="ctr">
              <a:buNone/>
            </a:pPr>
            <a:r>
              <a:rPr lang="en-US" sz="3000" b="1" dirty="0">
                <a:solidFill>
                  <a:schemeClr val="tx2"/>
                </a:solidFill>
              </a:rPr>
              <a:t>To be right we must do right             </a:t>
            </a:r>
            <a:r>
              <a:rPr lang="en-US" sz="3000" dirty="0">
                <a:solidFill>
                  <a:schemeClr val="tx2"/>
                </a:solidFill>
              </a:rPr>
              <a:t>(1 John 3:7; Matthew 7:21, 24-27).</a:t>
            </a:r>
          </a:p>
          <a:p>
            <a:pPr marL="0" indent="0" algn="ctr">
              <a:buNone/>
            </a:pPr>
            <a:r>
              <a:rPr lang="en-US" sz="3000" b="1" dirty="0">
                <a:solidFill>
                  <a:schemeClr val="tx2"/>
                </a:solidFill>
              </a:rPr>
              <a:t>While God graciously offers forgiveness when we do not do right, the obligation to do right</a:t>
            </a:r>
            <a:r>
              <a:rPr lang="en-US" sz="3200" b="1" dirty="0">
                <a:solidFill>
                  <a:schemeClr val="tx2"/>
                </a:solidFill>
              </a:rPr>
              <a:t> </a:t>
            </a:r>
            <a:r>
              <a:rPr lang="en-US" sz="3000" b="1" dirty="0">
                <a:solidFill>
                  <a:schemeClr val="tx2"/>
                </a:solidFill>
              </a:rPr>
              <a:t>is undimmed</a:t>
            </a:r>
            <a:r>
              <a:rPr lang="en-US" sz="3000" dirty="0">
                <a:solidFill>
                  <a:schemeClr val="tx2"/>
                </a:solidFill>
              </a:rPr>
              <a:t> (Romans 6:1-2). </a:t>
            </a:r>
          </a:p>
        </p:txBody>
      </p:sp>
    </p:spTree>
    <p:extLst>
      <p:ext uri="{BB962C8B-B14F-4D97-AF65-F5344CB8AC3E}">
        <p14:creationId xmlns:p14="http://schemas.microsoft.com/office/powerpoint/2010/main" val="795562993"/>
      </p:ext>
    </p:extLst>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circle(out)">
                                      <p:cBhvr>
                                        <p:cTn id="7" dur="125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out)">
                                      <p:cBhvr>
                                        <p:cTn id="12" dur="125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out)">
                                      <p:cBhvr>
                                        <p:cTn id="17" dur="125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32"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out)">
                                      <p:cBhvr>
                                        <p:cTn id="22" dur="12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C92D19-FF16-745F-71DD-041CBBD36FF3}"/>
            </a:ext>
          </a:extLst>
        </p:cNvPr>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47" name="Group 46">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397" y="508838"/>
            <a:ext cx="3913467" cy="6239661"/>
            <a:chOff x="-19221" y="251144"/>
            <a:chExt cx="5217958" cy="6239661"/>
          </a:xfrm>
        </p:grpSpPr>
        <p:sp>
          <p:nvSpPr>
            <p:cNvPr id="48" name="Freeform: Shape 47">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Freeform: Shape 48">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0" name="Freeform: Shape 49">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 name="Freeform: Shape 50">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7688B99E-C259-56AA-DCD4-055DD3704D33}"/>
              </a:ext>
            </a:extLst>
          </p:cNvPr>
          <p:cNvSpPr>
            <a:spLocks noGrp="1"/>
          </p:cNvSpPr>
          <p:nvPr>
            <p:ph type="title"/>
          </p:nvPr>
        </p:nvSpPr>
        <p:spPr>
          <a:xfrm>
            <a:off x="166552" y="1422801"/>
            <a:ext cx="2864031" cy="4371974"/>
          </a:xfrm>
        </p:spPr>
        <p:txBody>
          <a:bodyPr>
            <a:normAutofit/>
          </a:bodyPr>
          <a:lstStyle/>
          <a:p>
            <a:pPr algn="ctr"/>
            <a:r>
              <a:rPr lang="en-US" sz="3100" i="1" dirty="0">
                <a:solidFill>
                  <a:schemeClr val="tx2"/>
                </a:solidFill>
                <a:effectLst>
                  <a:outerShdw blurRad="38100" dist="38100" dir="2700000" algn="tl">
                    <a:srgbClr val="000000">
                      <a:alpha val="43137"/>
                    </a:srgbClr>
                  </a:outerShdw>
                </a:effectLst>
              </a:rPr>
              <a:t>Felix was alarmed…</a:t>
            </a:r>
            <a:br>
              <a:rPr lang="en-US" sz="3100" dirty="0">
                <a:solidFill>
                  <a:schemeClr val="tx2"/>
                </a:solidFill>
              </a:rPr>
            </a:br>
            <a:r>
              <a:rPr lang="en-US" b="1" dirty="0">
                <a:solidFill>
                  <a:schemeClr val="tx2"/>
                </a:solidFill>
              </a:rPr>
              <a:t>Because Paul Reasoned of Self-control </a:t>
            </a:r>
            <a:endParaRPr lang="en-US" sz="3100" b="1" dirty="0">
              <a:solidFill>
                <a:schemeClr val="tx2"/>
              </a:solidFill>
            </a:endParaRPr>
          </a:p>
        </p:txBody>
      </p:sp>
      <p:sp>
        <p:nvSpPr>
          <p:cNvPr id="3" name="Content Placeholder 2">
            <a:extLst>
              <a:ext uri="{FF2B5EF4-FFF2-40B4-BE49-F238E27FC236}">
                <a16:creationId xmlns:a16="http://schemas.microsoft.com/office/drawing/2014/main" id="{EC66CE81-FDAC-97F8-3C27-C832391650AA}"/>
              </a:ext>
            </a:extLst>
          </p:cNvPr>
          <p:cNvSpPr>
            <a:spLocks noGrp="1"/>
          </p:cNvSpPr>
          <p:nvPr>
            <p:ph idx="1"/>
          </p:nvPr>
        </p:nvSpPr>
        <p:spPr>
          <a:xfrm>
            <a:off x="3627120" y="167640"/>
            <a:ext cx="5303296" cy="6637683"/>
          </a:xfrm>
        </p:spPr>
        <p:txBody>
          <a:bodyPr anchor="ctr">
            <a:noAutofit/>
          </a:bodyPr>
          <a:lstStyle/>
          <a:p>
            <a:pPr marL="0" indent="0" algn="ctr">
              <a:lnSpc>
                <a:spcPct val="85000"/>
              </a:lnSpc>
              <a:spcBef>
                <a:spcPts val="400"/>
              </a:spcBef>
              <a:buNone/>
            </a:pPr>
            <a:r>
              <a:rPr lang="en-US" sz="2900" b="1" dirty="0">
                <a:solidFill>
                  <a:schemeClr val="tx2"/>
                </a:solidFill>
              </a:rPr>
              <a:t>Moral progressiveness always drifts toward a disregard for self-control </a:t>
            </a:r>
            <a:r>
              <a:rPr lang="en-US" sz="2900" dirty="0">
                <a:solidFill>
                  <a:schemeClr val="tx2"/>
                </a:solidFill>
              </a:rPr>
              <a:t>(2 Timothy 3:2-4; John 3:19-20; Galatians 5:17).</a:t>
            </a:r>
          </a:p>
          <a:p>
            <a:pPr marL="0" indent="0" algn="ctr">
              <a:lnSpc>
                <a:spcPct val="85000"/>
              </a:lnSpc>
              <a:spcBef>
                <a:spcPts val="400"/>
              </a:spcBef>
              <a:buNone/>
            </a:pPr>
            <a:r>
              <a:rPr lang="en-US" sz="2900" b="1" dirty="0">
                <a:solidFill>
                  <a:schemeClr val="tx2">
                    <a:lumMod val="90000"/>
                    <a:lumOff val="10000"/>
                  </a:schemeClr>
                </a:solidFill>
              </a:rPr>
              <a:t>Self-control is the crown of the fruit of Spirit </a:t>
            </a:r>
            <a:r>
              <a:rPr lang="en-US" sz="2900" dirty="0">
                <a:solidFill>
                  <a:schemeClr val="tx2">
                    <a:lumMod val="90000"/>
                    <a:lumOff val="10000"/>
                  </a:schemeClr>
                </a:solidFill>
              </a:rPr>
              <a:t>(Gal. 5:22-23; Romans 12:1-2; 8:13;                          1 Corinthians 9:25-27).</a:t>
            </a:r>
          </a:p>
          <a:p>
            <a:pPr marL="0" indent="0" algn="ctr">
              <a:lnSpc>
                <a:spcPct val="85000"/>
              </a:lnSpc>
              <a:spcBef>
                <a:spcPts val="400"/>
              </a:spcBef>
              <a:buNone/>
            </a:pPr>
            <a:r>
              <a:rPr lang="en-US" sz="2900" b="1" dirty="0">
                <a:solidFill>
                  <a:schemeClr val="accent3">
                    <a:lumMod val="50000"/>
                  </a:schemeClr>
                </a:solidFill>
              </a:rPr>
              <a:t>Lack of self-control leaves   the soul undefended             </a:t>
            </a:r>
            <a:r>
              <a:rPr lang="en-US" sz="2900" dirty="0">
                <a:solidFill>
                  <a:schemeClr val="accent3">
                    <a:lumMod val="50000"/>
                  </a:schemeClr>
                </a:solidFill>
              </a:rPr>
              <a:t>(Prov. 25:28; Titus 2:11-12). </a:t>
            </a:r>
          </a:p>
          <a:p>
            <a:pPr marL="0" indent="0" algn="ctr">
              <a:lnSpc>
                <a:spcPct val="85000"/>
              </a:lnSpc>
              <a:spcBef>
                <a:spcPts val="400"/>
              </a:spcBef>
              <a:buNone/>
            </a:pPr>
            <a:r>
              <a:rPr lang="en-US" sz="2900" b="1" dirty="0">
                <a:solidFill>
                  <a:schemeClr val="tx2">
                    <a:lumMod val="75000"/>
                    <a:lumOff val="25000"/>
                  </a:schemeClr>
                </a:solidFill>
              </a:rPr>
              <a:t>Self-control is the spirit of courage! </a:t>
            </a:r>
            <a:r>
              <a:rPr lang="en-US" sz="2900" dirty="0">
                <a:solidFill>
                  <a:schemeClr val="tx2">
                    <a:lumMod val="75000"/>
                    <a:lumOff val="25000"/>
                  </a:schemeClr>
                </a:solidFill>
              </a:rPr>
              <a:t>(2 Timothy 1:7). </a:t>
            </a:r>
          </a:p>
          <a:p>
            <a:pPr marL="0" indent="0" algn="ctr">
              <a:lnSpc>
                <a:spcPct val="85000"/>
              </a:lnSpc>
              <a:spcBef>
                <a:spcPts val="400"/>
              </a:spcBef>
              <a:buNone/>
            </a:pPr>
            <a:r>
              <a:rPr lang="en-US" sz="2900" b="1" dirty="0">
                <a:solidFill>
                  <a:schemeClr val="accent6">
                    <a:lumMod val="50000"/>
                  </a:schemeClr>
                </a:solidFill>
              </a:rPr>
              <a:t>Although some may malign self-restraint, judgment is coming </a:t>
            </a:r>
            <a:r>
              <a:rPr lang="en-US" sz="2900" dirty="0">
                <a:solidFill>
                  <a:schemeClr val="accent6">
                    <a:lumMod val="50000"/>
                  </a:schemeClr>
                </a:solidFill>
              </a:rPr>
              <a:t>(1 Peter 4:3-5).</a:t>
            </a:r>
          </a:p>
        </p:txBody>
      </p:sp>
    </p:spTree>
    <p:extLst>
      <p:ext uri="{BB962C8B-B14F-4D97-AF65-F5344CB8AC3E}">
        <p14:creationId xmlns:p14="http://schemas.microsoft.com/office/powerpoint/2010/main" val="2483630922"/>
      </p:ext>
    </p:extLst>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out)">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out)">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out)">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32"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out)">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32"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out)">
                                      <p:cBhvr>
                                        <p:cTn id="2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2497F69-01DA-7CE2-9CF0-8581E014C10F}"/>
            </a:ext>
          </a:extLst>
        </p:cNvPr>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A480E303-A0CA-4666-A219-BAA4D86BB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662AF8DD-F067-3432-0286-9026BB489B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47" name="Group 46">
            <a:extLst>
              <a:ext uri="{FF2B5EF4-FFF2-40B4-BE49-F238E27FC236}">
                <a16:creationId xmlns:a16="http://schemas.microsoft.com/office/drawing/2014/main" id="{695CDE29-EBFC-49EC-BC81-6DC6E133B56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397" y="508838"/>
            <a:ext cx="3913467" cy="6239661"/>
            <a:chOff x="-19221" y="251144"/>
            <a:chExt cx="5217958" cy="6239661"/>
          </a:xfrm>
        </p:grpSpPr>
        <p:sp>
          <p:nvSpPr>
            <p:cNvPr id="48" name="Freeform: Shape 47">
              <a:extLst>
                <a:ext uri="{FF2B5EF4-FFF2-40B4-BE49-F238E27FC236}">
                  <a16:creationId xmlns:a16="http://schemas.microsoft.com/office/drawing/2014/main" id="{DA2B6EF6-1843-D7E2-B20F-033973DF03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Freeform: Shape 48">
              <a:extLst>
                <a:ext uri="{FF2B5EF4-FFF2-40B4-BE49-F238E27FC236}">
                  <a16:creationId xmlns:a16="http://schemas.microsoft.com/office/drawing/2014/main" id="{80807F47-3C78-AB9B-5D8A-52B188C810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0" name="Freeform: Shape 49">
              <a:extLst>
                <a:ext uri="{FF2B5EF4-FFF2-40B4-BE49-F238E27FC236}">
                  <a16:creationId xmlns:a16="http://schemas.microsoft.com/office/drawing/2014/main" id="{E2994DBC-8F44-7A52-82A9-EEA7873F06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 name="Freeform: Shape 50">
              <a:extLst>
                <a:ext uri="{FF2B5EF4-FFF2-40B4-BE49-F238E27FC236}">
                  <a16:creationId xmlns:a16="http://schemas.microsoft.com/office/drawing/2014/main" id="{904F93EA-9037-2683-D376-AF359F89A7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2CE84659-A17B-F3D8-6E49-9610992FE41F}"/>
              </a:ext>
            </a:extLst>
          </p:cNvPr>
          <p:cNvSpPr>
            <a:spLocks noGrp="1"/>
          </p:cNvSpPr>
          <p:nvPr>
            <p:ph type="title"/>
          </p:nvPr>
        </p:nvSpPr>
        <p:spPr>
          <a:xfrm>
            <a:off x="46778" y="1099846"/>
            <a:ext cx="3177539" cy="4658306"/>
          </a:xfrm>
        </p:spPr>
        <p:txBody>
          <a:bodyPr>
            <a:normAutofit/>
          </a:bodyPr>
          <a:lstStyle/>
          <a:p>
            <a:pPr algn="ctr"/>
            <a:r>
              <a:rPr lang="en-US" sz="3100" i="1" dirty="0">
                <a:solidFill>
                  <a:schemeClr val="tx2"/>
                </a:solidFill>
                <a:effectLst>
                  <a:outerShdw blurRad="38100" dist="38100" dir="2700000" algn="tl">
                    <a:srgbClr val="000000">
                      <a:alpha val="43137"/>
                    </a:srgbClr>
                  </a:outerShdw>
                </a:effectLst>
              </a:rPr>
              <a:t>Felix was alarmed…</a:t>
            </a:r>
            <a:br>
              <a:rPr lang="en-US" sz="3100" dirty="0">
                <a:solidFill>
                  <a:schemeClr val="tx2"/>
                </a:solidFill>
              </a:rPr>
            </a:br>
            <a:r>
              <a:rPr lang="en-US" b="1" dirty="0">
                <a:solidFill>
                  <a:schemeClr val="tx2"/>
                </a:solidFill>
              </a:rPr>
              <a:t>Because Paul Reasoned of the Coming Judgment</a:t>
            </a:r>
            <a:endParaRPr lang="en-US" sz="3100" b="1" dirty="0">
              <a:solidFill>
                <a:schemeClr val="tx2"/>
              </a:solidFill>
            </a:endParaRPr>
          </a:p>
        </p:txBody>
      </p:sp>
      <p:sp>
        <p:nvSpPr>
          <p:cNvPr id="3" name="Content Placeholder 2">
            <a:extLst>
              <a:ext uri="{FF2B5EF4-FFF2-40B4-BE49-F238E27FC236}">
                <a16:creationId xmlns:a16="http://schemas.microsoft.com/office/drawing/2014/main" id="{695AFBE6-C59B-2563-2C67-5D5E1224A7FE}"/>
              </a:ext>
            </a:extLst>
          </p:cNvPr>
          <p:cNvSpPr>
            <a:spLocks noGrp="1"/>
          </p:cNvSpPr>
          <p:nvPr>
            <p:ph idx="1"/>
          </p:nvPr>
        </p:nvSpPr>
        <p:spPr>
          <a:xfrm>
            <a:off x="4230520" y="114499"/>
            <a:ext cx="4576582" cy="6748499"/>
          </a:xfrm>
        </p:spPr>
        <p:txBody>
          <a:bodyPr anchor="ctr">
            <a:normAutofit/>
          </a:bodyPr>
          <a:lstStyle/>
          <a:p>
            <a:pPr marL="0" indent="0" algn="ctr">
              <a:buNone/>
            </a:pPr>
            <a:r>
              <a:rPr lang="en-US" sz="3200" b="1" dirty="0">
                <a:solidFill>
                  <a:schemeClr val="tx2">
                    <a:lumMod val="75000"/>
                    <a:lumOff val="25000"/>
                  </a:schemeClr>
                </a:solidFill>
              </a:rPr>
              <a:t>When men come face to face with God’s wrath, it is terrifying </a:t>
            </a:r>
            <a:r>
              <a:rPr lang="en-US" sz="3200" dirty="0">
                <a:solidFill>
                  <a:schemeClr val="tx2">
                    <a:lumMod val="75000"/>
                    <a:lumOff val="25000"/>
                  </a:schemeClr>
                </a:solidFill>
              </a:rPr>
              <a:t>(Hebrews 10:28-31). </a:t>
            </a:r>
          </a:p>
          <a:p>
            <a:pPr marL="0" indent="0" algn="ctr">
              <a:buNone/>
            </a:pPr>
            <a:r>
              <a:rPr lang="en-US" sz="3200" b="1" dirty="0">
                <a:solidFill>
                  <a:schemeClr val="accent6">
                    <a:lumMod val="50000"/>
                  </a:schemeClr>
                </a:solidFill>
              </a:rPr>
              <a:t>People who were actually confronted with God’s wrath  were rightfully terrified </a:t>
            </a:r>
            <a:r>
              <a:rPr lang="en-US" sz="3200" dirty="0">
                <a:solidFill>
                  <a:schemeClr val="accent6">
                    <a:lumMod val="50000"/>
                  </a:schemeClr>
                </a:solidFill>
              </a:rPr>
              <a:t>(Revelation 6:15-17; Isaiah 2:12-19). </a:t>
            </a:r>
          </a:p>
          <a:p>
            <a:pPr marL="0" indent="0" algn="ctr">
              <a:buNone/>
            </a:pPr>
            <a:r>
              <a:rPr lang="en-US" sz="3200" b="1" dirty="0">
                <a:solidFill>
                  <a:srgbClr val="3B7973"/>
                </a:solidFill>
              </a:rPr>
              <a:t>Felix was alarmed but not alarmed enough.</a:t>
            </a:r>
            <a:endParaRPr lang="en-US" sz="3200" dirty="0">
              <a:solidFill>
                <a:srgbClr val="3B7973"/>
              </a:solidFill>
            </a:endParaRPr>
          </a:p>
        </p:txBody>
      </p:sp>
    </p:spTree>
    <p:extLst>
      <p:ext uri="{BB962C8B-B14F-4D97-AF65-F5344CB8AC3E}">
        <p14:creationId xmlns:p14="http://schemas.microsoft.com/office/powerpoint/2010/main" val="3383945930"/>
      </p:ext>
    </p:extLst>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out)">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out)">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out)">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128</TotalTime>
  <Words>283</Words>
  <Application>Microsoft Office PowerPoint</Application>
  <PresentationFormat>On-screen Show (4:3)</PresentationFormat>
  <Paragraphs>19</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Aptos</vt:lpstr>
      <vt:lpstr>Aptos Display</vt:lpstr>
      <vt:lpstr>Arial</vt:lpstr>
      <vt:lpstr>Office Theme</vt:lpstr>
      <vt:lpstr>Felix Was Alarmed</vt:lpstr>
      <vt:lpstr>Felix was alarmed… Because Paul Reasoned of Righteousness</vt:lpstr>
      <vt:lpstr>Felix was alarmed… Because Paul Reasoned of Self-control </vt:lpstr>
      <vt:lpstr>Felix was alarmed… Because Paul Reasoned of the Coming Judgment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 Klein</dc:creator>
  <cp:lastModifiedBy>Steve Klein</cp:lastModifiedBy>
  <cp:revision>14</cp:revision>
  <dcterms:created xsi:type="dcterms:W3CDTF">2025-09-26T20:34:01Z</dcterms:created>
  <dcterms:modified xsi:type="dcterms:W3CDTF">2025-09-28T21:06:53Z</dcterms:modified>
</cp:coreProperties>
</file>